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5CFD8D-C480-4454-B87C-8E3C56AEF4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AAF7A3-EB2E-4782-8D11-694A8BA9F282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99B7F8-CAEF-42FD-9162-BE08AEA676AF}" type="slidenum">
              <a:rPr lang="en-US"/>
              <a:pPr/>
              <a:t>10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9C6525-A288-41C6-AA06-446D28D8FB3F}" type="slidenum">
              <a:rPr lang="en-US"/>
              <a:pPr/>
              <a:t>11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6C9285-FB93-4D30-8689-6A9AF43DA017}" type="slidenum">
              <a:rPr lang="en-US"/>
              <a:pPr/>
              <a:t>12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3B26DF-3837-4939-9F0D-B3E695A28DC8}" type="slidenum">
              <a:rPr lang="en-US"/>
              <a:pPr/>
              <a:t>13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E518-4629-4CA1-BE16-7C29275793F9}" type="slidenum">
              <a:rPr lang="en-US"/>
              <a:pPr/>
              <a:t>14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96E43A-C20C-41BB-B87A-7080078B6E95}" type="slidenum">
              <a:rPr lang="en-US"/>
              <a:pPr/>
              <a:t>15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64F98-8EBC-475B-8C72-4D65E54F169E}" type="slidenum">
              <a:rPr lang="en-US"/>
              <a:pPr/>
              <a:t>16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61E46F-179E-4C54-8CF1-7B554F7D5252}" type="slidenum">
              <a:rPr lang="en-US"/>
              <a:pPr/>
              <a:t>17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C80D15-DA90-4CF5-AB24-D25198498540}" type="slidenum">
              <a:rPr lang="en-US"/>
              <a:pPr/>
              <a:t>18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C707D-A88B-4823-87E4-A7DFED659A24}" type="slidenum">
              <a:rPr lang="en-US"/>
              <a:pPr/>
              <a:t>19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F6B192-015E-4866-98A0-15E8BDC94660}" type="slidenum">
              <a:rPr lang="en-US"/>
              <a:pPr/>
              <a:t>2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89F43-2883-42F0-B8EA-2132CAB3D6D0}" type="slidenum">
              <a:rPr lang="en-US"/>
              <a:pPr/>
              <a:t>20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E30A2A-2A16-40FC-82E8-C0E920418D97}" type="slidenum">
              <a:rPr lang="en-US"/>
              <a:pPr/>
              <a:t>21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E5B7ED-9367-419D-B410-1B4F840DE266}" type="slidenum">
              <a:rPr lang="en-US"/>
              <a:pPr/>
              <a:t>22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0B1E08-B6AF-4034-9463-84E102547980}" type="slidenum">
              <a:rPr lang="en-US"/>
              <a:pPr/>
              <a:t>23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F7C71-88D7-49CA-9FED-F041DDA531AC}" type="slidenum">
              <a:rPr lang="en-US"/>
              <a:pPr/>
              <a:t>24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07AC5B-8CE8-4E5B-8CEE-567F042076CA}" type="slidenum">
              <a:rPr lang="en-US"/>
              <a:pPr/>
              <a:t>25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408F18-F8B4-4303-A295-B39D6B43BFA3}" type="slidenum">
              <a:rPr lang="en-US"/>
              <a:pPr/>
              <a:t>26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00A40B-39E4-472A-A7B5-469EFAF395CC}" type="slidenum">
              <a:rPr lang="en-US"/>
              <a:pPr/>
              <a:t>27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18CCAE-28BF-4BC5-A02D-1E03A09F43CE}" type="slidenum">
              <a:rPr lang="en-US"/>
              <a:pPr/>
              <a:t>28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C0AF29-EF78-4D87-999A-B805A69A558C}" type="slidenum">
              <a:rPr lang="en-US"/>
              <a:pPr/>
              <a:t>29</a:t>
            </a:fld>
            <a:endParaRPr lang="en-US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E722AB-4BFE-4447-9412-770DAC886CC7}" type="slidenum">
              <a:rPr lang="en-US"/>
              <a:pPr/>
              <a:t>3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A2FD5-ADF9-4AC9-8BBC-E29C24514CB6}" type="slidenum">
              <a:rPr lang="en-US"/>
              <a:pPr/>
              <a:t>30</a:t>
            </a:fld>
            <a:endParaRPr lang="en-US"/>
          </a:p>
        </p:txBody>
      </p:sp>
      <p:sp>
        <p:nvSpPr>
          <p:cNvPr id="89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029EBD-CD35-459D-8477-E64658BA6C65}" type="slidenum">
              <a:rPr lang="en-US"/>
              <a:pPr/>
              <a:t>4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C61F8-AE6E-40D5-AA29-65548E11350C}" type="slidenum">
              <a:rPr lang="en-US"/>
              <a:pPr/>
              <a:t>5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D372B6-DD40-4A93-A093-057C79719378}" type="slidenum">
              <a:rPr lang="en-US"/>
              <a:pPr/>
              <a:t>6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154141-B3AE-4E58-A79A-227E6953C560}" type="slidenum">
              <a:rPr lang="en-US"/>
              <a:pPr/>
              <a:t>7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CC764-5F92-4D49-9312-49DD217F55C7}" type="slidenum">
              <a:rPr lang="en-US"/>
              <a:pPr/>
              <a:t>8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E24B44-1068-4830-8744-DF37D00CC1E4}" type="slidenum">
              <a:rPr lang="en-US"/>
              <a:pPr/>
              <a:t>9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39811-CAD1-4310-B89D-428A6CCF9C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38F6D-8D49-44B8-A4A7-0FAACF0F2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A6D50-EC5F-4B21-B387-328808D723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1792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940175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80B49AE7-A7C8-4F0D-BFBB-5F9F693564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1792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940175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6EEA9CCA-500E-4E5F-A156-BB8E0ED250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4EEE2-347C-4749-8F66-B76DC0553C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9D71C-B761-4008-A30D-D26DEF43BF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2A147-6A12-4359-A0DD-4FBEA2B251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F5346-4685-4FCD-AE67-F887AEC94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8E95-30CD-477E-B52A-21D5007D55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BF96B-5BC6-4106-8BD0-E66695FD7C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D9036-9E92-4390-830F-53FBC7B17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C004B-7BE1-4D61-9558-576994C826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179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9401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6F95E5-7E79-4977-98C7-E429B95859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3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Word_97_-_2003_Document4.doc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5.doc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Microsoft_Office_Word_97_-_2003_Document7.doc"/><Relationship Id="rId4" Type="http://schemas.openxmlformats.org/officeDocument/2006/relationships/oleObject" Target="../embeddings/Microsoft_Office_Word_97_-_2003_Document6.doc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СУМИРАЊЕ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0</a:t>
            </a:r>
            <a:r>
              <a:rPr lang="en-US" sz="1400" dirty="0" smtClean="0"/>
              <a:t>9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Сумирање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Облици расподеле учесталости. Медијане и квантили. Средина. 		</a:t>
            </a:r>
            <a:r>
              <a:rPr lang="sr-Latn-RS" sz="1400" b="1" dirty="0" smtClean="0"/>
              <a:t>	</a:t>
            </a:r>
            <a:r>
              <a:rPr lang="ru-RU" sz="1400" b="1" dirty="0" smtClean="0"/>
              <a:t>Варијанса</a:t>
            </a:r>
            <a:r>
              <a:rPr lang="ru-RU" sz="1400" b="1" dirty="0"/>
              <a:t>, опсег и опсег међуквартила. Стандардно </a:t>
            </a:r>
            <a:r>
              <a:rPr lang="sr-Latn-RS" sz="1400" b="1" dirty="0" smtClean="0"/>
              <a:t>	</a:t>
            </a:r>
            <a:r>
              <a:rPr lang="ru-RU" sz="1400" b="1" dirty="0"/>
              <a:t>		одступање.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2C8-E466-4388-BDB8-519B00F50DA6}" type="slidenum">
              <a:rPr lang="en-US"/>
              <a:pPr/>
              <a:t>10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800"/>
              <a:t>Kвартили деле расподелу у четири једнака дела, која се зову </a:t>
            </a:r>
            <a:r>
              <a:rPr lang="it-IT" sz="2800" b="1"/>
              <a:t>четвртине</a:t>
            </a:r>
            <a:r>
              <a:rPr lang="it-IT" sz="2800"/>
              <a:t> (</a:t>
            </a:r>
            <a:r>
              <a:rPr lang="sr-Latn-CS" sz="2800" b="1"/>
              <a:t>fourths</a:t>
            </a:r>
            <a:r>
              <a:rPr lang="it-IT" sz="2800"/>
              <a:t>)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it-IT" sz="2800"/>
              <a:t>Други квартил је медијана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 i="1"/>
              <a:t>i</a:t>
            </a:r>
            <a:r>
              <a:rPr lang="sr-Latn-CS" sz="2400"/>
              <a:t> = </a:t>
            </a:r>
            <a:r>
              <a:rPr lang="sr-Latn-CS" sz="2400" i="1"/>
              <a:t>q </a:t>
            </a:r>
            <a:r>
              <a:rPr lang="sr-Latn-CS" sz="2400"/>
              <a:t>(</a:t>
            </a:r>
            <a:r>
              <a:rPr lang="sr-Latn-CS" sz="2400" i="1"/>
              <a:t>n</a:t>
            </a:r>
            <a:r>
              <a:rPr lang="sr-Latn-CS" sz="2400"/>
              <a:t>+1) = 0.5 x (57</a:t>
            </a:r>
            <a:r>
              <a:rPr lang="sr-Cyrl-CS" sz="2400"/>
              <a:t> </a:t>
            </a:r>
            <a:r>
              <a:rPr lang="sr-Latn-CS" sz="2400"/>
              <a:t>+</a:t>
            </a:r>
            <a:r>
              <a:rPr lang="sr-Cyrl-CS" sz="2400"/>
              <a:t> </a:t>
            </a:r>
            <a:r>
              <a:rPr lang="sr-Latn-CS" sz="2400"/>
              <a:t>1) = 29</a:t>
            </a:r>
            <a:r>
              <a:rPr lang="sr-Cyrl-CS" sz="2400"/>
              <a:t> посматрање тј. 4.1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sv-SE" sz="2800"/>
              <a:t>За први квартил </a:t>
            </a:r>
            <a:r>
              <a:rPr lang="sr-Latn-CS" sz="2800" i="1"/>
              <a:t>i</a:t>
            </a:r>
            <a:r>
              <a:rPr lang="sr-Latn-CS" sz="2800"/>
              <a:t> =</a:t>
            </a:r>
            <a:r>
              <a:rPr lang="sv-SE" sz="2800"/>
              <a:t> 0.</a:t>
            </a:r>
            <a:r>
              <a:rPr lang="sr-Cyrl-CS" sz="2800"/>
              <a:t>25</a:t>
            </a:r>
            <a:r>
              <a:rPr lang="sv-SE" sz="2800"/>
              <a:t> x 58 = </a:t>
            </a:r>
            <a:r>
              <a:rPr lang="sr-Cyrl-CS" sz="2800"/>
              <a:t>14.</a:t>
            </a:r>
            <a:r>
              <a:rPr lang="sv-SE" sz="2800"/>
              <a:t>5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v-SE" sz="2400"/>
              <a:t>Kвартил је између 14-</a:t>
            </a:r>
            <a:r>
              <a:rPr lang="sr-Cyrl-CS" sz="2400"/>
              <a:t>тог </a:t>
            </a:r>
            <a:r>
              <a:rPr lang="sv-SE" sz="2400"/>
              <a:t>и 15</a:t>
            </a:r>
            <a:r>
              <a:rPr lang="sr-Cyrl-CS" sz="2400"/>
              <a:t>-тог </a:t>
            </a:r>
            <a:r>
              <a:rPr lang="sv-SE" sz="2400"/>
              <a:t>посматрања, која су оба 3.54</a:t>
            </a:r>
            <a:r>
              <a:rPr lang="sr-Latn-CS"/>
              <a:t> 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v-SE" sz="2800"/>
              <a:t>За трећи квартил </a:t>
            </a:r>
            <a:r>
              <a:rPr lang="sr-Latn-CS" sz="2800" i="1"/>
              <a:t>i</a:t>
            </a:r>
            <a:r>
              <a:rPr lang="sr-Latn-CS" sz="2800"/>
              <a:t> =</a:t>
            </a:r>
            <a:r>
              <a:rPr lang="sv-SE" sz="2800"/>
              <a:t> 0.75 x 58 = 43</a:t>
            </a:r>
            <a:r>
              <a:rPr lang="sr-Cyrl-CS" sz="2800"/>
              <a:t>.</a:t>
            </a:r>
            <a:r>
              <a:rPr lang="sv-SE" sz="2800"/>
              <a:t>5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v-SE" sz="2400"/>
              <a:t>квартил </a:t>
            </a:r>
            <a:r>
              <a:rPr lang="sr-Cyrl-CS" sz="2400"/>
              <a:t>се </a:t>
            </a:r>
            <a:r>
              <a:rPr lang="sv-SE" sz="2400"/>
              <a:t>налази између 4</a:t>
            </a:r>
            <a:r>
              <a:rPr lang="sr-Cyrl-CS" sz="2400"/>
              <a:t>3</a:t>
            </a:r>
            <a:r>
              <a:rPr lang="sv-SE" sz="2400"/>
              <a:t>-</a:t>
            </a:r>
            <a:r>
              <a:rPr lang="sr-Cyrl-CS" sz="2400"/>
              <a:t>тог </a:t>
            </a:r>
            <a:r>
              <a:rPr lang="sv-SE" sz="2400"/>
              <a:t>и 4</a:t>
            </a:r>
            <a:r>
              <a:rPr lang="sr-Cyrl-CS" sz="2400"/>
              <a:t>4</a:t>
            </a:r>
            <a:r>
              <a:rPr lang="sv-SE" sz="2400"/>
              <a:t>-</a:t>
            </a:r>
            <a:r>
              <a:rPr lang="sr-Cyrl-CS" sz="2400"/>
              <a:t>ег </a:t>
            </a:r>
            <a:r>
              <a:rPr lang="sv-SE" sz="2400"/>
              <a:t>посматрања</a:t>
            </a:r>
            <a:r>
              <a:rPr lang="sr-Cyrl-CS" sz="2400"/>
              <a:t>, </a:t>
            </a:r>
            <a:r>
              <a:rPr lang="sv-SE" sz="2400"/>
              <a:t>која су 4.50 и 4.56</a:t>
            </a:r>
            <a:r>
              <a:rPr lang="sr-Latn-CS" sz="2400"/>
              <a:t>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400"/>
              <a:t>к</a:t>
            </a:r>
            <a:r>
              <a:rPr lang="it-IT" sz="2400"/>
              <a:t>вантил је дат помоћу 4.50 + (4.56 - 4.50) </a:t>
            </a:r>
            <a:r>
              <a:rPr lang="sr-Latn-CS" sz="2400"/>
              <a:t>x</a:t>
            </a:r>
            <a:r>
              <a:rPr lang="it-IT" sz="2400"/>
              <a:t> (43.5 - 43) = 4</a:t>
            </a:r>
            <a:r>
              <a:rPr lang="sr-Cyrl-CS" sz="2400"/>
              <a:t>.</a:t>
            </a:r>
            <a:r>
              <a:rPr lang="it-IT" sz="2400"/>
              <a:t>53</a:t>
            </a:r>
            <a:endParaRPr lang="sr-Cyrl-CS" sz="2400"/>
          </a:p>
        </p:txBody>
      </p:sp>
      <p:sp>
        <p:nvSpPr>
          <p:cNvPr id="855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91B8-966F-48AF-B88F-AD400344DEC7}" type="slidenum">
              <a:rPr lang="en-US"/>
              <a:pPr/>
              <a:t>11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Mи често делимо расподелу на 99 </a:t>
            </a:r>
            <a:r>
              <a:rPr lang="it-IT" b="1"/>
              <a:t>центила</a:t>
            </a:r>
            <a:r>
              <a:rPr lang="it-IT"/>
              <a:t> </a:t>
            </a:r>
            <a:r>
              <a:rPr lang="sr-Cyrl-CS"/>
              <a:t>(</a:t>
            </a:r>
            <a:r>
              <a:rPr lang="sr-Latn-CS" b="1"/>
              <a:t>centiles</a:t>
            </a:r>
            <a:r>
              <a:rPr lang="sr-Cyrl-CS"/>
              <a:t>) </a:t>
            </a:r>
            <a:r>
              <a:rPr lang="it-IT"/>
              <a:t>или </a:t>
            </a:r>
            <a:r>
              <a:rPr lang="it-IT" b="1"/>
              <a:t>процен</a:t>
            </a:r>
            <a:r>
              <a:rPr lang="sr-Cyrl-CS" b="1"/>
              <a:t>а</a:t>
            </a:r>
            <a:r>
              <a:rPr lang="it-IT" b="1"/>
              <a:t>та</a:t>
            </a:r>
            <a:r>
              <a:rPr lang="sr-Cyrl-CS"/>
              <a:t> (</a:t>
            </a:r>
            <a:r>
              <a:rPr lang="sr-Latn-CS" b="1"/>
              <a:t>percentiles</a:t>
            </a:r>
            <a:r>
              <a:rPr lang="sr-Cyrl-CS"/>
              <a:t>)</a:t>
            </a:r>
            <a:r>
              <a:rPr lang="it-IT"/>
              <a:t>. </a:t>
            </a:r>
            <a:endParaRPr lang="sr-Cyrl-CS"/>
          </a:p>
          <a:p>
            <a:r>
              <a:rPr lang="it-IT"/>
              <a:t>Медијана је тако 50</a:t>
            </a:r>
            <a:r>
              <a:rPr lang="sr-Cyrl-CS"/>
              <a:t>-ти </a:t>
            </a:r>
            <a:r>
              <a:rPr lang="it-IT"/>
              <a:t>центил</a:t>
            </a:r>
            <a:endParaRPr lang="sr-Cyrl-CS"/>
          </a:p>
          <a:p>
            <a:r>
              <a:rPr lang="it-IT"/>
              <a:t>За 20</a:t>
            </a:r>
            <a:r>
              <a:rPr lang="sr-Cyrl-CS"/>
              <a:t>-ти </a:t>
            </a:r>
            <a:r>
              <a:rPr lang="it-IT"/>
              <a:t>центил </a:t>
            </a:r>
            <a:r>
              <a:rPr lang="sr-Cyrl-CS"/>
              <a:t>од </a:t>
            </a:r>
            <a:r>
              <a:rPr lang="it-IT"/>
              <a:t>FEV1</a:t>
            </a:r>
            <a:endParaRPr lang="sr-Cyrl-CS"/>
          </a:p>
          <a:p>
            <a:pPr lvl="1"/>
            <a:r>
              <a:rPr lang="sr-Latn-CS" i="1"/>
              <a:t>i</a:t>
            </a:r>
            <a:r>
              <a:rPr lang="sr-Latn-CS"/>
              <a:t> =</a:t>
            </a:r>
            <a:r>
              <a:rPr lang="it-IT"/>
              <a:t> 0</a:t>
            </a:r>
            <a:r>
              <a:rPr lang="sr-Cyrl-CS"/>
              <a:t>.</a:t>
            </a:r>
            <a:r>
              <a:rPr lang="it-IT"/>
              <a:t>2 </a:t>
            </a:r>
            <a:r>
              <a:rPr lang="sr-Latn-CS"/>
              <a:t>x</a:t>
            </a:r>
            <a:r>
              <a:rPr lang="it-IT"/>
              <a:t> 58 = 11</a:t>
            </a:r>
            <a:r>
              <a:rPr lang="sr-Cyrl-CS"/>
              <a:t>.</a:t>
            </a:r>
            <a:r>
              <a:rPr lang="it-IT"/>
              <a:t>6, тако да је квантил је између 11</a:t>
            </a:r>
            <a:r>
              <a:rPr lang="sr-Cyrl-CS"/>
              <a:t>-тог </a:t>
            </a:r>
            <a:r>
              <a:rPr lang="it-IT"/>
              <a:t>и 12</a:t>
            </a:r>
            <a:r>
              <a:rPr lang="sr-Cyrl-CS"/>
              <a:t>-тог </a:t>
            </a:r>
            <a:r>
              <a:rPr lang="it-IT"/>
              <a:t>посматрања, 3.42 и 3.48, а може се проценити помоћу</a:t>
            </a:r>
            <a:endParaRPr lang="sr-Cyrl-CS"/>
          </a:p>
          <a:p>
            <a:pPr lvl="1"/>
            <a:endParaRPr lang="sr-Latn-CS"/>
          </a:p>
        </p:txBody>
      </p:sp>
      <p:sp>
        <p:nvSpPr>
          <p:cNvPr id="8570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7093" name="Object 5"/>
          <p:cNvGraphicFramePr>
            <a:graphicFrameLocks noChangeAspect="1"/>
          </p:cNvGraphicFramePr>
          <p:nvPr/>
        </p:nvGraphicFramePr>
        <p:xfrm>
          <a:off x="1233488" y="5683250"/>
          <a:ext cx="6223000" cy="555625"/>
        </p:xfrm>
        <a:graphic>
          <a:graphicData uri="http://schemas.openxmlformats.org/presentationml/2006/ole">
            <p:oleObj spid="_x0000_s857093" name="Equation" r:id="rId4" imgW="2133600" imgH="190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2EE3-8C38-42E0-9E0F-7A17DF068186}" type="slidenum">
              <a:rPr lang="en-US"/>
              <a:pPr/>
              <a:t>12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59140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7963" y="1346200"/>
            <a:ext cx="6242050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31132-1945-4ACC-BE1D-D09A9A650306}" type="slidenum">
              <a:rPr lang="en-US"/>
              <a:pPr/>
              <a:t>13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/>
              <a:t>Дијаграм кутије и бркова за FEV1 и за серумске триглицериде</a:t>
            </a:r>
            <a:r>
              <a:rPr lang="sr-Latn-CS" sz="3600"/>
              <a:t> 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1188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1568450"/>
            <a:ext cx="7772400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7B31-3683-42F4-AD9D-25C61516239D}" type="slidenum">
              <a:rPr lang="en-US"/>
              <a:pPr/>
              <a:t>14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Box plot приказује приближно симетричне променљиве у четири групе, уз </a:t>
            </a:r>
            <a:r>
              <a:rPr lang="sr-Cyrl-CS" sz="2400"/>
              <a:t>удаљену </a:t>
            </a:r>
            <a:r>
              <a:rPr lang="sv-SE" sz="2400"/>
              <a:t>тачк</a:t>
            </a:r>
            <a:r>
              <a:rPr lang="sr-Cyrl-CS" sz="2400"/>
              <a:t>у</a:t>
            </a:r>
            <a:r>
              <a:rPr lang="sr-Latn-CS" sz="2400"/>
              <a:t> </a:t>
            </a:r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3236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1384300"/>
            <a:ext cx="6927850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4DC0-CCFE-4160-BC98-5FF1347BB5A0}" type="slidenum">
              <a:rPr lang="en-US"/>
              <a:pPr/>
              <a:t>15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r>
              <a:rPr lang="sr-Latn-CS"/>
              <a:t> </a:t>
            </a:r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000"/>
              <a:t>Медијана није једина мера централне вредности за расподелу</a:t>
            </a:r>
            <a:endParaRPr lang="sr-Cyrl-CS" sz="3000"/>
          </a:p>
          <a:p>
            <a:r>
              <a:rPr lang="it-IT" sz="3000"/>
              <a:t>Jош једна</a:t>
            </a:r>
            <a:r>
              <a:rPr lang="sr-Cyrl-CS" sz="3000"/>
              <a:t> мера </a:t>
            </a:r>
            <a:r>
              <a:rPr lang="it-IT" sz="3000"/>
              <a:t>је </a:t>
            </a:r>
            <a:r>
              <a:rPr lang="it-IT" sz="3000" b="1"/>
              <a:t>аритметичка средина</a:t>
            </a:r>
            <a:r>
              <a:rPr lang="it-IT" sz="3000"/>
              <a:t> </a:t>
            </a:r>
            <a:r>
              <a:rPr lang="sr-Cyrl-CS" sz="3000"/>
              <a:t>(</a:t>
            </a:r>
            <a:r>
              <a:rPr lang="sr-Latn-CS" sz="3000" b="1"/>
              <a:t>arithmetic mean</a:t>
            </a:r>
            <a:r>
              <a:rPr lang="sr-Cyrl-CS" sz="3000"/>
              <a:t>) </a:t>
            </a:r>
            <a:r>
              <a:rPr lang="it-IT" sz="3000"/>
              <a:t>или </a:t>
            </a:r>
            <a:r>
              <a:rPr lang="it-IT" sz="3000" b="1"/>
              <a:t>просек</a:t>
            </a:r>
            <a:r>
              <a:rPr lang="sr-Cyrl-CS" sz="3000"/>
              <a:t> (</a:t>
            </a:r>
            <a:r>
              <a:rPr lang="sr-Latn-CS" sz="3000" b="1"/>
              <a:t>average</a:t>
            </a:r>
            <a:r>
              <a:rPr lang="sr-Cyrl-CS" sz="3000"/>
              <a:t>)</a:t>
            </a:r>
          </a:p>
          <a:p>
            <a:r>
              <a:rPr lang="sr-Cyrl-CS" sz="3000"/>
              <a:t>О</a:t>
            </a:r>
            <a:r>
              <a:rPr lang="it-IT" sz="3000"/>
              <a:t>бично</a:t>
            </a:r>
            <a:r>
              <a:rPr lang="sr-Cyrl-CS" sz="3000"/>
              <a:t> је означена једноставно </a:t>
            </a:r>
            <a:r>
              <a:rPr lang="it-IT" sz="3000"/>
              <a:t>као </a:t>
            </a:r>
            <a:r>
              <a:rPr lang="it-IT" sz="3000" b="1"/>
              <a:t>средина</a:t>
            </a:r>
            <a:r>
              <a:rPr lang="sr-Cyrl-CS" sz="3000"/>
              <a:t> (</a:t>
            </a:r>
            <a:r>
              <a:rPr lang="sr-Latn-CS" sz="3000" b="1"/>
              <a:t>mean</a:t>
            </a:r>
            <a:r>
              <a:rPr lang="sr-Cyrl-CS" sz="3000"/>
              <a:t>)</a:t>
            </a:r>
          </a:p>
          <a:p>
            <a:r>
              <a:rPr lang="sr-Cyrl-CS" sz="3000"/>
              <a:t>П</a:t>
            </a:r>
            <a:r>
              <a:rPr lang="it-IT" sz="3000"/>
              <a:t>роналази </a:t>
            </a:r>
            <a:r>
              <a:rPr lang="sr-Cyrl-CS" sz="3000"/>
              <a:t>се </a:t>
            </a:r>
            <a:r>
              <a:rPr lang="it-IT" sz="3000"/>
              <a:t>узимањем збира посматрања и дељењем са њиховим бројем</a:t>
            </a:r>
            <a:endParaRPr lang="sr-Latn-CS" sz="3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D71B-A9C1-4AF8-B6AF-B8DCCB84B690}" type="slidenum">
              <a:rPr lang="en-US"/>
              <a:pPr/>
              <a:t>16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endParaRPr lang="sr-Latn-CS"/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На пример, размотрите следеће хипотетичке податке:</a:t>
            </a:r>
          </a:p>
          <a:p>
            <a:pPr lvl="1"/>
            <a:r>
              <a:rPr lang="it-IT"/>
              <a:t>2 3 9 5 4 0 6 3 4</a:t>
            </a:r>
          </a:p>
          <a:p>
            <a:r>
              <a:rPr lang="it-IT"/>
              <a:t>Збир је 36 и има 9 посматрања, тако да је средина 36 / 9 = 4.0 </a:t>
            </a:r>
            <a:endParaRPr lang="sr-Cyrl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16D5-C8E0-49F7-966C-AC8806D73A8F}" type="slidenum">
              <a:rPr lang="en-US"/>
              <a:pPr/>
              <a:t>17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endParaRPr lang="sr-Latn-CS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Посматрања </a:t>
            </a:r>
            <a:r>
              <a:rPr lang="sr-Cyrl-CS"/>
              <a:t>(</a:t>
            </a:r>
            <a:r>
              <a:rPr lang="sr-Latn-CS" i="1"/>
              <a:t>observations</a:t>
            </a:r>
            <a:r>
              <a:rPr lang="sr-Cyrl-CS"/>
              <a:t>) </a:t>
            </a:r>
            <a:r>
              <a:rPr lang="it-IT"/>
              <a:t>означавамо</a:t>
            </a:r>
            <a:endParaRPr lang="sr-Cyrl-CS"/>
          </a:p>
          <a:p>
            <a:endParaRPr lang="sr-Cyrl-CS"/>
          </a:p>
          <a:p>
            <a:r>
              <a:rPr lang="it-IT"/>
              <a:t>Има </a:t>
            </a:r>
            <a:r>
              <a:rPr lang="it-IT" i="1"/>
              <a:t>n</a:t>
            </a:r>
            <a:r>
              <a:rPr lang="it-IT"/>
              <a:t> посматрања и </a:t>
            </a:r>
            <a:r>
              <a:rPr lang="it-IT" i="1"/>
              <a:t>i</a:t>
            </a:r>
            <a:r>
              <a:rPr lang="it-IT"/>
              <a:t>-</a:t>
            </a:r>
            <a:r>
              <a:rPr lang="sr-Cyrl-CS"/>
              <a:t>то </a:t>
            </a:r>
            <a:r>
              <a:rPr lang="it-IT"/>
              <a:t>од њих је</a:t>
            </a:r>
            <a:r>
              <a:rPr lang="sr-Latn-CS" i="1"/>
              <a:t> x</a:t>
            </a:r>
            <a:r>
              <a:rPr lang="sr-Latn-CS" i="1" baseline="-25000"/>
              <a:t>i</a:t>
            </a:r>
            <a:r>
              <a:rPr lang="it-IT"/>
              <a:t> = </a:t>
            </a:r>
            <a:endParaRPr lang="sr-Cyrl-CS"/>
          </a:p>
          <a:p>
            <a:pPr lvl="1"/>
            <a:r>
              <a:rPr lang="it-IT"/>
              <a:t>На пример, </a:t>
            </a:r>
            <a:r>
              <a:rPr lang="sr-Latn-CS" i="1"/>
              <a:t>x</a:t>
            </a:r>
            <a:r>
              <a:rPr lang="sr-Latn-CS" baseline="-25000"/>
              <a:t>4</a:t>
            </a:r>
            <a:r>
              <a:rPr lang="it-IT"/>
              <a:t> = 5 и n = 9</a:t>
            </a:r>
            <a:endParaRPr lang="sr-Cyrl-CS"/>
          </a:p>
          <a:p>
            <a:r>
              <a:rPr lang="it-IT"/>
              <a:t>Збир свих </a:t>
            </a:r>
            <a:r>
              <a:rPr lang="sr-Latn-CS" i="1"/>
              <a:t>x</a:t>
            </a:r>
            <a:r>
              <a:rPr lang="sr-Latn-CS" i="1" baseline="-25000"/>
              <a:t>i</a:t>
            </a:r>
            <a:r>
              <a:rPr lang="it-IT"/>
              <a:t> </a:t>
            </a:r>
            <a:r>
              <a:rPr lang="sr-Cyrl-CS"/>
              <a:t>је</a:t>
            </a:r>
          </a:p>
          <a:p>
            <a:pPr lvl="1">
              <a:buFontTx/>
              <a:buNone/>
            </a:pPr>
            <a:endParaRPr lang="sr-Latn-CS"/>
          </a:p>
        </p:txBody>
      </p:sp>
      <p:sp>
        <p:nvSpPr>
          <p:cNvPr id="8693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1" name="Object 5"/>
          <p:cNvGraphicFramePr>
            <a:graphicFrameLocks noChangeAspect="1"/>
          </p:cNvGraphicFramePr>
          <p:nvPr/>
        </p:nvGraphicFramePr>
        <p:xfrm>
          <a:off x="1111250" y="2089150"/>
          <a:ext cx="3360738" cy="628650"/>
        </p:xfrm>
        <a:graphic>
          <a:graphicData uri="http://schemas.openxmlformats.org/presentationml/2006/ole">
            <p:oleObj spid="_x0000_s869381" name="Equation" r:id="rId4" imgW="1016000" imgH="190500" progId="Equation.3">
              <p:embed/>
            </p:oleObj>
          </a:graphicData>
        </a:graphic>
      </p:graphicFrame>
      <p:sp>
        <p:nvSpPr>
          <p:cNvPr id="869382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3" name="Object 7"/>
          <p:cNvGraphicFramePr>
            <a:graphicFrameLocks noChangeAspect="1"/>
          </p:cNvGraphicFramePr>
          <p:nvPr/>
        </p:nvGraphicFramePr>
        <p:xfrm>
          <a:off x="1331913" y="4394200"/>
          <a:ext cx="1081087" cy="1312863"/>
        </p:xfrm>
        <a:graphic>
          <a:graphicData uri="http://schemas.openxmlformats.org/presentationml/2006/ole">
            <p:oleObj spid="_x0000_s869383" name="Equation" r:id="rId5" imgW="355446" imgH="431613" progId="Equation.3">
              <p:embed/>
            </p:oleObj>
          </a:graphicData>
        </a:graphic>
      </p:graphicFrame>
      <p:sp>
        <p:nvSpPr>
          <p:cNvPr id="869384" name="Rectangle 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5" name="Object 9"/>
          <p:cNvGraphicFramePr>
            <a:graphicFrameLocks noChangeAspect="1"/>
          </p:cNvGraphicFramePr>
          <p:nvPr/>
        </p:nvGraphicFramePr>
        <p:xfrm>
          <a:off x="3265488" y="4784725"/>
          <a:ext cx="1203325" cy="812800"/>
        </p:xfrm>
        <a:graphic>
          <a:graphicData uri="http://schemas.openxmlformats.org/presentationml/2006/ole">
            <p:oleObj spid="_x0000_s869385" name="Equation" r:id="rId6" imgW="355446" imgH="241195" progId="Equation.3">
              <p:embed/>
            </p:oleObj>
          </a:graphicData>
        </a:graphic>
      </p:graphicFrame>
      <p:sp>
        <p:nvSpPr>
          <p:cNvPr id="869386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7" name="Object 11"/>
          <p:cNvGraphicFramePr>
            <a:graphicFrameLocks noChangeAspect="1"/>
          </p:cNvGraphicFramePr>
          <p:nvPr/>
        </p:nvGraphicFramePr>
        <p:xfrm>
          <a:off x="5316538" y="4746625"/>
          <a:ext cx="1074737" cy="839788"/>
        </p:xfrm>
        <a:graphic>
          <a:graphicData uri="http://schemas.openxmlformats.org/presentationml/2006/ole">
            <p:oleObj spid="_x0000_s869387" name="Equation" r:id="rId7" imgW="304668" imgH="241195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DC2-7528-41C0-B4D9-E783053A7691}" type="slidenum">
              <a:rPr lang="en-US"/>
              <a:pPr/>
              <a:t>18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endParaRPr lang="sr-Latn-CS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Средина </a:t>
            </a:r>
            <a:r>
              <a:rPr lang="sr-Latn-CS" sz="2800" i="1"/>
              <a:t>x</a:t>
            </a:r>
            <a:r>
              <a:rPr lang="sr-Latn-CS" sz="2800" i="1" baseline="-25000"/>
              <a:t>i</a:t>
            </a:r>
            <a:r>
              <a:rPr lang="en-GB" sz="2800"/>
              <a:t> се означава са  </a:t>
            </a:r>
            <a:r>
              <a:rPr lang="sr-Cyrl-CS" sz="2800"/>
              <a:t>    (</a:t>
            </a:r>
            <a:r>
              <a:rPr lang="en-GB" sz="2800"/>
              <a:t>x са цртом изнад</a:t>
            </a:r>
            <a:r>
              <a:rPr lang="sr-Cyrl-CS" sz="2800"/>
              <a:t>)</a:t>
            </a:r>
          </a:p>
          <a:p>
            <a:endParaRPr lang="sr-Cyrl-CS" sz="2800"/>
          </a:p>
          <a:p>
            <a:endParaRPr lang="sr-Cyrl-CS" sz="2800"/>
          </a:p>
          <a:p>
            <a:r>
              <a:rPr lang="pl-PL" sz="2800"/>
              <a:t>Збир 57 FEV1 је 231</a:t>
            </a:r>
            <a:r>
              <a:rPr lang="sr-Cyrl-CS" sz="2800"/>
              <a:t>.</a:t>
            </a:r>
            <a:r>
              <a:rPr lang="pl-PL" sz="2800"/>
              <a:t>51, а из тога је средина</a:t>
            </a:r>
            <a:r>
              <a:rPr lang="sr-Cyrl-CS" sz="2800"/>
              <a:t> је 231.51/57=4.06</a:t>
            </a:r>
            <a:r>
              <a:rPr lang="pl-PL" sz="2800"/>
              <a:t> </a:t>
            </a:r>
            <a:endParaRPr lang="sr-Cyrl-CS" sz="2800"/>
          </a:p>
          <a:p>
            <a:pPr lvl="1"/>
            <a:r>
              <a:rPr lang="sr-Cyrl-CS" sz="2400"/>
              <a:t>о</a:t>
            </a:r>
            <a:r>
              <a:rPr lang="pl-PL" sz="2400"/>
              <a:t>во је веома близу </a:t>
            </a:r>
            <a:r>
              <a:rPr lang="sr-Cyrl-CS" sz="2400"/>
              <a:t>медијане 4</a:t>
            </a:r>
            <a:r>
              <a:rPr lang="pl-PL" sz="2400"/>
              <a:t>.1</a:t>
            </a:r>
            <a:endParaRPr lang="sr-Cyrl-CS" sz="2400"/>
          </a:p>
          <a:p>
            <a:r>
              <a:rPr lang="sv-SE" sz="2800"/>
              <a:t>Медијана триглицерида је 0</a:t>
            </a:r>
            <a:r>
              <a:rPr lang="sr-Cyrl-CS" sz="2800"/>
              <a:t>.</a:t>
            </a:r>
            <a:r>
              <a:rPr lang="sv-SE" sz="2800"/>
              <a:t>46, али средина је 0</a:t>
            </a:r>
            <a:r>
              <a:rPr lang="sr-Cyrl-CS" sz="2800"/>
              <a:t>.</a:t>
            </a:r>
            <a:r>
              <a:rPr lang="sv-SE" sz="2800"/>
              <a:t>51</a:t>
            </a:r>
            <a:r>
              <a:rPr lang="sr-Latn-CS" sz="2800"/>
              <a:t> </a:t>
            </a:r>
            <a:endParaRPr lang="sr-Cyrl-CS" sz="2800"/>
          </a:p>
          <a:p>
            <a:pPr lvl="1"/>
            <a:r>
              <a:rPr lang="sr-Cyrl-CS" sz="2400"/>
              <a:t>м</a:t>
            </a:r>
            <a:r>
              <a:rPr lang="sv-SE" sz="2400"/>
              <a:t>едијана је 10% удаљена од средине</a:t>
            </a:r>
            <a:endParaRPr lang="sr-Latn-CS" sz="2400"/>
          </a:p>
        </p:txBody>
      </p:sp>
      <p:sp>
        <p:nvSpPr>
          <p:cNvPr id="871428" name="Rectangle 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1429" name="Object 5"/>
          <p:cNvGraphicFramePr>
            <a:graphicFrameLocks noChangeAspect="1"/>
          </p:cNvGraphicFramePr>
          <p:nvPr/>
        </p:nvGraphicFramePr>
        <p:xfrm>
          <a:off x="5383213" y="1433513"/>
          <a:ext cx="358775" cy="523875"/>
        </p:xfrm>
        <a:graphic>
          <a:graphicData uri="http://schemas.openxmlformats.org/presentationml/2006/ole">
            <p:oleObj spid="_x0000_s871429" name="Equation" r:id="rId4" imgW="126725" imgH="177415" progId="Equation.3">
              <p:embed/>
            </p:oleObj>
          </a:graphicData>
        </a:graphic>
      </p:graphicFrame>
      <p:sp>
        <p:nvSpPr>
          <p:cNvPr id="871430" name="Rectangle 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1431" name="Object 7"/>
          <p:cNvGraphicFramePr>
            <a:graphicFrameLocks noChangeAspect="1"/>
          </p:cNvGraphicFramePr>
          <p:nvPr/>
        </p:nvGraphicFramePr>
        <p:xfrm>
          <a:off x="2236788" y="2090738"/>
          <a:ext cx="3694112" cy="1323975"/>
        </p:xfrm>
        <a:graphic>
          <a:graphicData uri="http://schemas.openxmlformats.org/presentationml/2006/ole">
            <p:oleObj spid="_x0000_s871431" name="Equation" r:id="rId5" imgW="1143000" imgH="406400" progId="Equation.3">
              <p:embed/>
            </p:oleObj>
          </a:graphicData>
        </a:graphic>
      </p:graphicFrame>
      <p:sp>
        <p:nvSpPr>
          <p:cNvPr id="8714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6ADF1-13A0-4FCE-8466-8248FA3D433B}" type="slidenum">
              <a:rPr lang="en-US"/>
              <a:pPr/>
              <a:t>19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 </a:t>
            </a:r>
            <a:endParaRPr lang="sr-Latn-CS" sz="3600"/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/>
              <a:t>Средина и медијана су мере положаја средине расподеле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з</a:t>
            </a:r>
            <a:r>
              <a:rPr lang="it-IT"/>
              <a:t>овемо</a:t>
            </a:r>
            <a:r>
              <a:rPr lang="sr-Cyrl-CS"/>
              <a:t> их</a:t>
            </a:r>
            <a:r>
              <a:rPr lang="it-IT"/>
              <a:t> </a:t>
            </a:r>
            <a:r>
              <a:rPr lang="it-IT" b="1"/>
              <a:t>централне тенденције</a:t>
            </a:r>
            <a:r>
              <a:rPr lang="sr-Cyrl-CS"/>
              <a:t> (</a:t>
            </a:r>
            <a:r>
              <a:rPr lang="sr-Latn-CS" b="1"/>
              <a:t>central tendency</a:t>
            </a:r>
            <a:r>
              <a:rPr lang="sr-Cyrl-CS"/>
              <a:t>)</a:t>
            </a:r>
          </a:p>
          <a:p>
            <a:pPr>
              <a:lnSpc>
                <a:spcPct val="90000"/>
              </a:lnSpc>
            </a:pPr>
            <a:r>
              <a:rPr lang="it-IT"/>
              <a:t>Такође ће нам бити потребна мера ширења или варијабилност</a:t>
            </a:r>
            <a:r>
              <a:rPr lang="sr-Cyrl-CS"/>
              <a:t>и </a:t>
            </a:r>
            <a:r>
              <a:rPr lang="it-IT"/>
              <a:t>расподеле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it-IT"/>
              <a:t>зове</a:t>
            </a:r>
            <a:r>
              <a:rPr lang="sr-Cyrl-CS"/>
              <a:t> се</a:t>
            </a:r>
            <a:r>
              <a:rPr lang="it-IT"/>
              <a:t> </a:t>
            </a:r>
            <a:r>
              <a:rPr lang="it-IT" b="1"/>
              <a:t>дисперзија</a:t>
            </a:r>
            <a:r>
              <a:rPr lang="sr-Cyrl-CS"/>
              <a:t> (</a:t>
            </a:r>
            <a:r>
              <a:rPr lang="sr-Latn-CS" b="1"/>
              <a:t>dispersion</a:t>
            </a:r>
            <a:r>
              <a:rPr lang="sr-Cyrl-CS"/>
              <a:t>)</a:t>
            </a:r>
          </a:p>
          <a:p>
            <a:pPr>
              <a:lnSpc>
                <a:spcPct val="90000"/>
              </a:lnSpc>
            </a:pPr>
            <a:r>
              <a:rPr lang="it-IT"/>
              <a:t>Jедна очигледна мера је </a:t>
            </a:r>
            <a:r>
              <a:rPr lang="it-IT" b="1"/>
              <a:t>опсег</a:t>
            </a:r>
            <a:r>
              <a:rPr lang="sr-Cyrl-CS"/>
              <a:t> (</a:t>
            </a:r>
            <a:r>
              <a:rPr lang="sr-Latn-CS" b="1"/>
              <a:t>range</a:t>
            </a:r>
            <a:r>
              <a:rPr lang="sr-Cyrl-CS"/>
              <a:t>)</a:t>
            </a:r>
            <a:r>
              <a:rPr lang="it-IT"/>
              <a:t>, разлика између највише и најниже вредности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B1679-DFCB-472F-9CBA-19CDC5206FD4}" type="slidenum">
              <a:rPr lang="en-US"/>
              <a:pPr/>
              <a:t>2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600"/>
              <a:t>Хистограм FEV1 </a:t>
            </a:r>
            <a:r>
              <a:rPr lang="sr-Cyrl-CS" sz="2600"/>
              <a:t>(</a:t>
            </a:r>
            <a:r>
              <a:rPr lang="it-IT" sz="2600"/>
              <a:t>расподел</a:t>
            </a:r>
            <a:r>
              <a:rPr lang="sr-Cyrl-CS" sz="2600"/>
              <a:t>а</a:t>
            </a:r>
            <a:r>
              <a:rPr lang="it-IT" sz="2600"/>
              <a:t> учесталости облика кој</a:t>
            </a:r>
            <a:r>
              <a:rPr lang="sr-Cyrl-CS" sz="2600"/>
              <a:t>а</a:t>
            </a:r>
            <a:r>
              <a:rPr lang="it-IT" sz="2600"/>
              <a:t> се често може видети у медицинским подацима</a:t>
            </a:r>
            <a:r>
              <a:rPr lang="sr-Cyrl-CS" sz="2600"/>
              <a:t> – </a:t>
            </a:r>
            <a:r>
              <a:rPr lang="it-IT" sz="2600"/>
              <a:t>једномодална</a:t>
            </a:r>
            <a:r>
              <a:rPr lang="sr-Cyrl-CS" sz="2600"/>
              <a:t> расподела</a:t>
            </a:r>
            <a:r>
              <a:rPr lang="sr-Latn-CS" sz="2600"/>
              <a:t> </a:t>
            </a:r>
            <a:r>
              <a:rPr lang="sr-Cyrl-CS" sz="2600"/>
              <a:t>)</a:t>
            </a:r>
            <a:endParaRPr lang="sr-Latn-CS" sz="2600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8660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6063" y="1463675"/>
            <a:ext cx="6037262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E12E-5A95-4550-ABF4-66B3214D46CF}" type="slidenum">
              <a:rPr lang="en-US"/>
              <a:pPr/>
              <a:t>20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686800" cy="4725988"/>
          </a:xfrm>
        </p:spPr>
        <p:txBody>
          <a:bodyPr/>
          <a:lstStyle/>
          <a:p>
            <a:r>
              <a:rPr lang="sr-Cyrl-CS" sz="2400"/>
              <a:t>О</a:t>
            </a:r>
            <a:r>
              <a:rPr lang="it-IT" sz="2400"/>
              <a:t>псег је 5.43 - 2.85 = 2.58 литара</a:t>
            </a:r>
            <a:endParaRPr lang="sr-Cyrl-CS" sz="2400"/>
          </a:p>
          <a:p>
            <a:r>
              <a:rPr lang="it-IT" sz="2400"/>
              <a:t>Опсег је често представљен као два екстрема</a:t>
            </a:r>
            <a:r>
              <a:rPr lang="sr-Cyrl-CS" sz="2400"/>
              <a:t>, </a:t>
            </a:r>
            <a:r>
              <a:rPr lang="sv-SE" sz="2400"/>
              <a:t>2.85 - 5.43 литара, пре него њихова разлика</a:t>
            </a:r>
            <a:r>
              <a:rPr lang="sr-Latn-CS" sz="2400"/>
              <a:t> </a:t>
            </a:r>
          </a:p>
        </p:txBody>
      </p:sp>
      <p:graphicFrame>
        <p:nvGraphicFramePr>
          <p:cNvPr id="87552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287463" y="2792413"/>
          <a:ext cx="6675437" cy="3598862"/>
        </p:xfrm>
        <a:graphic>
          <a:graphicData uri="http://schemas.openxmlformats.org/presentationml/2006/ole">
            <p:oleObj spid="_x0000_s875524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D69F-FAF0-4879-9ADA-84A358D8D60F}" type="slidenum">
              <a:rPr lang="en-US"/>
              <a:pPr/>
              <a:t>21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686800" cy="4725988"/>
          </a:xfrm>
        </p:spPr>
        <p:txBody>
          <a:bodyPr/>
          <a:lstStyle/>
          <a:p>
            <a:r>
              <a:rPr lang="sr-Cyrl-CS" sz="2400" b="1"/>
              <a:t>О</a:t>
            </a:r>
            <a:r>
              <a:rPr lang="sv-SE" sz="2400" b="1"/>
              <a:t>псег међуквартила</a:t>
            </a:r>
            <a:r>
              <a:rPr lang="sr-Cyrl-CS" sz="2400"/>
              <a:t> (</a:t>
            </a:r>
            <a:r>
              <a:rPr lang="sr-Latn-CS" sz="2400" b="1"/>
              <a:t>interquartile range</a:t>
            </a:r>
            <a:r>
              <a:rPr lang="sr-Cyrl-CS" sz="2400"/>
              <a:t>)</a:t>
            </a:r>
            <a:r>
              <a:rPr lang="sv-SE" sz="2400"/>
              <a:t>, </a:t>
            </a:r>
            <a:r>
              <a:rPr lang="sr-Cyrl-CS" sz="2400"/>
              <a:t>представља </a:t>
            </a:r>
            <a:r>
              <a:rPr lang="sv-SE" sz="2400"/>
              <a:t>разлик</a:t>
            </a:r>
            <a:r>
              <a:rPr lang="sr-Cyrl-CS" sz="2400"/>
              <a:t>у</a:t>
            </a:r>
            <a:r>
              <a:rPr lang="sv-SE" sz="2400"/>
              <a:t> између првог и трећег квартила</a:t>
            </a:r>
            <a:endParaRPr lang="sr-Cyrl-CS" sz="2400"/>
          </a:p>
          <a:p>
            <a:r>
              <a:rPr lang="sv-SE" sz="2400"/>
              <a:t>За податке из </a:t>
            </a:r>
            <a:r>
              <a:rPr lang="sr-Cyrl-CS" sz="2400"/>
              <a:t>т</a:t>
            </a:r>
            <a:r>
              <a:rPr lang="sv-SE" sz="2400"/>
              <a:t>абеле </a:t>
            </a:r>
            <a:r>
              <a:rPr lang="sr-Cyrl-CS" sz="2400"/>
              <a:t>1</a:t>
            </a:r>
            <a:r>
              <a:rPr lang="sv-SE" sz="2400"/>
              <a:t>.4, опсег међуквартила је 4.53 - 3.54 = 0.99 литара</a:t>
            </a:r>
            <a:r>
              <a:rPr lang="sr-Latn-CS" sz="2400"/>
              <a:t> </a:t>
            </a:r>
          </a:p>
        </p:txBody>
      </p:sp>
      <p:graphicFrame>
        <p:nvGraphicFramePr>
          <p:cNvPr id="87757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604963" y="3116263"/>
          <a:ext cx="6096000" cy="3287712"/>
        </p:xfrm>
        <a:graphic>
          <a:graphicData uri="http://schemas.openxmlformats.org/presentationml/2006/ole">
            <p:oleObj spid="_x0000_s877572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7BA8-A3B1-405C-8356-C3DBB4F6D5F0}" type="slidenum">
              <a:rPr lang="en-US"/>
              <a:pPr/>
              <a:t>22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graphicFrame>
        <p:nvGraphicFramePr>
          <p:cNvPr id="879619" name="Object 3"/>
          <p:cNvGraphicFramePr>
            <a:graphicFrameLocks noChangeAspect="1"/>
          </p:cNvGraphicFramePr>
          <p:nvPr>
            <p:ph idx="1"/>
          </p:nvPr>
        </p:nvGraphicFramePr>
        <p:xfrm>
          <a:off x="1747838" y="1374775"/>
          <a:ext cx="5942012" cy="5037138"/>
        </p:xfrm>
        <a:graphic>
          <a:graphicData uri="http://schemas.openxmlformats.org/presentationml/2006/ole">
            <p:oleObj spid="_x0000_s879619" name="Document" r:id="rId4" imgW="6265353" imgH="5311576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5446-671B-4729-87E2-B99DD1027301}" type="slidenum">
              <a:rPr lang="en-US"/>
              <a:pPr/>
              <a:t>23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000"/>
              <a:t>Најчешће коришћене мере дисперзије су </a:t>
            </a:r>
            <a:r>
              <a:rPr lang="sr-Cyrl-CS" sz="3000" b="1"/>
              <a:t>варијанса</a:t>
            </a:r>
            <a:r>
              <a:rPr lang="sr-Cyrl-CS" sz="3000"/>
              <a:t> (</a:t>
            </a:r>
            <a:r>
              <a:rPr lang="sr-Latn-CS" sz="3000" b="1"/>
              <a:t>variance</a:t>
            </a:r>
            <a:r>
              <a:rPr lang="sr-Cyrl-CS" sz="3000"/>
              <a:t>) </a:t>
            </a:r>
            <a:r>
              <a:rPr lang="it-IT" sz="3000"/>
              <a:t>и </a:t>
            </a:r>
            <a:r>
              <a:rPr lang="it-IT" sz="3000" b="1"/>
              <a:t>стандардн</a:t>
            </a:r>
            <a:r>
              <a:rPr lang="sr-Cyrl-CS" sz="3000" b="1"/>
              <a:t>о</a:t>
            </a:r>
            <a:r>
              <a:rPr lang="it-IT" sz="3000" b="1"/>
              <a:t> одступањ</a:t>
            </a:r>
            <a:r>
              <a:rPr lang="sr-Cyrl-CS" sz="3000" b="1"/>
              <a:t>е</a:t>
            </a:r>
            <a:r>
              <a:rPr lang="sr-Cyrl-CS" sz="3000"/>
              <a:t> (</a:t>
            </a:r>
            <a:r>
              <a:rPr lang="sr-Latn-CS" sz="3000" b="1"/>
              <a:t>standard deviation</a:t>
            </a:r>
            <a:r>
              <a:rPr lang="sr-Cyrl-CS" sz="3000"/>
              <a:t>)</a:t>
            </a:r>
          </a:p>
          <a:p>
            <a:r>
              <a:rPr lang="sr-Cyrl-CS" sz="3000"/>
              <a:t>П</a:t>
            </a:r>
            <a:r>
              <a:rPr lang="it-IT" sz="3000"/>
              <a:t>очињемо израчунавањем разлике између сваког посматрања и узорка средине</a:t>
            </a:r>
            <a:endParaRPr lang="sr-Cyrl-CS" sz="3000"/>
          </a:p>
          <a:p>
            <a:pPr lvl="1"/>
            <a:r>
              <a:rPr lang="it-IT" sz="2600"/>
              <a:t>зван</a:t>
            </a:r>
            <a:r>
              <a:rPr lang="sr-Cyrl-CS" sz="2600"/>
              <a:t>им </a:t>
            </a:r>
            <a:r>
              <a:rPr lang="it-IT" sz="2600" b="1"/>
              <a:t>одступање од средине</a:t>
            </a:r>
            <a:r>
              <a:rPr lang="sr-Cyrl-CS" sz="2600"/>
              <a:t> (</a:t>
            </a:r>
            <a:r>
              <a:rPr lang="sr-Latn-CS" sz="2600" b="1"/>
              <a:t>deviations from the mean</a:t>
            </a:r>
            <a:r>
              <a:rPr lang="sr-Cyrl-CS" sz="2600"/>
              <a:t>)</a:t>
            </a:r>
          </a:p>
          <a:p>
            <a:r>
              <a:rPr lang="it-IT" sz="3000"/>
              <a:t>Aко </a:t>
            </a:r>
            <a:r>
              <a:rPr lang="sr-Cyrl-CS" sz="3000"/>
              <a:t>саберемо </a:t>
            </a:r>
            <a:r>
              <a:rPr lang="it-IT" sz="3000"/>
              <a:t>сва одступања заједно, добијамо нулу, јер</a:t>
            </a:r>
            <a:endParaRPr lang="sr-Cyrl-CS" sz="3000"/>
          </a:p>
          <a:p>
            <a:endParaRPr lang="sr-Cyrl-CS" sz="3000"/>
          </a:p>
        </p:txBody>
      </p:sp>
      <p:sp>
        <p:nvSpPr>
          <p:cNvPr id="8816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1669" name="Rectangle 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81670" name="Picture 6"/>
          <p:cNvPicPr>
            <a:picLocks noChangeAspect="1" noChangeArrowheads="1"/>
          </p:cNvPicPr>
          <p:nvPr/>
        </p:nvPicPr>
        <p:blipFill>
          <a:blip r:embed="rId3" cstate="print"/>
          <a:srcRect r="56946" b="-15527"/>
          <a:stretch>
            <a:fillRect/>
          </a:stretch>
        </p:blipFill>
        <p:spPr bwMode="auto">
          <a:xfrm>
            <a:off x="1233488" y="5691188"/>
            <a:ext cx="5986462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44AA8-DA64-4E01-ACA6-F7D9F8D4F679}" type="slidenum">
              <a:rPr lang="en-US"/>
              <a:pPr/>
              <a:t>24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            </a:t>
            </a:r>
            <a:r>
              <a:rPr lang="it-IT" sz="2800"/>
              <a:t>,</a:t>
            </a:r>
            <a:r>
              <a:rPr lang="sr-Cyrl-CS" sz="2800"/>
              <a:t> </a:t>
            </a:r>
            <a:r>
              <a:rPr lang="it-IT" sz="2800"/>
              <a:t>у  примеру </a:t>
            </a:r>
            <a:r>
              <a:rPr lang="sr-Cyrl-CS" sz="2800"/>
              <a:t>је </a:t>
            </a:r>
            <a:r>
              <a:rPr lang="it-IT" sz="2800"/>
              <a:t>једнак</a:t>
            </a:r>
            <a:r>
              <a:rPr lang="sr-Cyrl-CS" sz="2800"/>
              <a:t>а</a:t>
            </a:r>
            <a:r>
              <a:rPr lang="it-IT" sz="2800"/>
              <a:t> 52 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sr-Cyrl-CS" sz="2400"/>
              <a:t>зове се </a:t>
            </a:r>
            <a:r>
              <a:rPr lang="it-IT" sz="2400" b="1"/>
              <a:t>збир квадрата око средине</a:t>
            </a:r>
            <a:r>
              <a:rPr lang="sr-Cyrl-CS" sz="2400"/>
              <a:t> (</a:t>
            </a:r>
            <a:r>
              <a:rPr lang="sr-Latn-CS" sz="2400" b="1"/>
              <a:t>sum of squares about the mean</a:t>
            </a:r>
            <a:r>
              <a:rPr lang="sr-Cyrl-CS" sz="2400"/>
              <a:t>)</a:t>
            </a:r>
            <a:r>
              <a:rPr lang="it-IT" sz="2400"/>
              <a:t>, обично скраћено </a:t>
            </a:r>
            <a:r>
              <a:rPr lang="it-IT" sz="2400" b="1"/>
              <a:t>збир квадрата</a:t>
            </a:r>
            <a:r>
              <a:rPr lang="sr-Cyrl-CS" sz="2400"/>
              <a:t> (</a:t>
            </a:r>
            <a:r>
              <a:rPr lang="sr-Latn-CS" sz="2400" b="1"/>
              <a:t>sum of squares</a:t>
            </a:r>
            <a:r>
              <a:rPr lang="sr-Cyrl-CS" sz="2400"/>
              <a:t>)</a:t>
            </a:r>
          </a:p>
          <a:p>
            <a:pPr>
              <a:lnSpc>
                <a:spcPct val="95000"/>
              </a:lnSpc>
            </a:pPr>
            <a:r>
              <a:rPr lang="it-IT" sz="2800"/>
              <a:t>Иако желимо просечно квадратно одступање, делимо суму квадрата са </a:t>
            </a:r>
            <a:r>
              <a:rPr lang="it-IT" sz="2800" i="1"/>
              <a:t>n</a:t>
            </a:r>
            <a:r>
              <a:rPr lang="sr-Cyrl-CS" sz="2800" i="1"/>
              <a:t>-1</a:t>
            </a:r>
            <a:r>
              <a:rPr lang="it-IT" sz="2800"/>
              <a:t>, а не</a:t>
            </a:r>
            <a:r>
              <a:rPr lang="sr-Cyrl-CS" sz="2800"/>
              <a:t> са </a:t>
            </a:r>
            <a:r>
              <a:rPr lang="it-IT" sz="2800" i="1"/>
              <a:t>n</a:t>
            </a:r>
            <a:endParaRPr lang="sr-Cyrl-CS" sz="2800"/>
          </a:p>
          <a:p>
            <a:pPr>
              <a:lnSpc>
                <a:spcPct val="95000"/>
              </a:lnSpc>
            </a:pPr>
            <a:r>
              <a:rPr lang="it-IT" sz="2800"/>
              <a:t>Разлог за то је да смо заинтересовани за процену раштрканости </a:t>
            </a:r>
            <a:r>
              <a:rPr lang="sr-Cyrl-CS" sz="2800"/>
              <a:t>популације</a:t>
            </a:r>
            <a:r>
              <a:rPr lang="it-IT" sz="2800"/>
              <a:t>, пре него за узора</a:t>
            </a:r>
            <a:r>
              <a:rPr lang="sr-Cyrl-CS" sz="2800"/>
              <a:t>к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а</a:t>
            </a:r>
            <a:r>
              <a:rPr lang="it-IT" sz="2400"/>
              <a:t> збир квадрата око узорка средине пропорционалан је са </a:t>
            </a:r>
            <a:r>
              <a:rPr lang="it-IT" sz="2400" i="1"/>
              <a:t>n</a:t>
            </a:r>
            <a:r>
              <a:rPr lang="it-IT" sz="2400"/>
              <a:t>-1</a:t>
            </a:r>
            <a:endParaRPr lang="sr-Cyrl-CS" sz="2400"/>
          </a:p>
        </p:txBody>
      </p:sp>
      <p:sp>
        <p:nvSpPr>
          <p:cNvPr id="8837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83717" name="Picture 5"/>
          <p:cNvPicPr>
            <a:picLocks noChangeAspect="1" noChangeArrowheads="1"/>
          </p:cNvPicPr>
          <p:nvPr/>
        </p:nvPicPr>
        <p:blipFill>
          <a:blip r:embed="rId3" cstate="print"/>
          <a:srcRect r="90269" b="-10559"/>
          <a:stretch>
            <a:fillRect/>
          </a:stretch>
        </p:blipFill>
        <p:spPr bwMode="auto">
          <a:xfrm>
            <a:off x="882650" y="1349375"/>
            <a:ext cx="145573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150D-527B-41CE-BD1B-0CA2C4713677}" type="slidenum">
              <a:rPr lang="en-US"/>
              <a:pPr/>
              <a:t>25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Процена варијабилности се назива </a:t>
            </a:r>
            <a:r>
              <a:rPr lang="sr-Cyrl-CS" b="1"/>
              <a:t>варијанса</a:t>
            </a:r>
            <a:r>
              <a:rPr lang="sr-Cyrl-CS"/>
              <a:t> (</a:t>
            </a:r>
            <a:r>
              <a:rPr lang="sr-Latn-CS" b="1"/>
              <a:t>variance</a:t>
            </a:r>
            <a:r>
              <a:rPr lang="sr-Cyrl-CS"/>
              <a:t>), и </a:t>
            </a:r>
            <a:r>
              <a:rPr lang="it-IT"/>
              <a:t>дефинисан</a:t>
            </a:r>
            <a:r>
              <a:rPr lang="sr-Cyrl-CS"/>
              <a:t>а је</a:t>
            </a:r>
          </a:p>
          <a:p>
            <a:endParaRPr lang="sr-Cyrl-CS"/>
          </a:p>
          <a:p>
            <a:endParaRPr lang="sr-Cyrl-CS"/>
          </a:p>
          <a:p>
            <a:r>
              <a:rPr lang="it-IT"/>
              <a:t>Kвантитет </a:t>
            </a:r>
            <a:r>
              <a:rPr lang="sr-Latn-CS" i="1"/>
              <a:t>n</a:t>
            </a:r>
            <a:r>
              <a:rPr lang="it-IT"/>
              <a:t>-1 се назива </a:t>
            </a:r>
            <a:r>
              <a:rPr lang="it-IT" b="1"/>
              <a:t>степен</a:t>
            </a:r>
            <a:r>
              <a:rPr lang="it-IT"/>
              <a:t> </a:t>
            </a:r>
            <a:r>
              <a:rPr lang="it-IT" b="1"/>
              <a:t>слободе</a:t>
            </a:r>
            <a:r>
              <a:rPr lang="it-IT"/>
              <a:t> (</a:t>
            </a:r>
            <a:r>
              <a:rPr lang="sr-Latn-CS" b="1"/>
              <a:t>degrees of freedom</a:t>
            </a:r>
            <a:r>
              <a:rPr lang="sr-Latn-CS"/>
              <a:t>) </a:t>
            </a:r>
            <a:r>
              <a:rPr lang="it-IT"/>
              <a:t>процене варијансе</a:t>
            </a:r>
            <a:r>
              <a:rPr lang="sr-Latn-CS"/>
              <a:t> </a:t>
            </a:r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5" name="Object 5"/>
          <p:cNvGraphicFramePr>
            <a:graphicFrameLocks noChangeAspect="1"/>
          </p:cNvGraphicFramePr>
          <p:nvPr/>
        </p:nvGraphicFramePr>
        <p:xfrm>
          <a:off x="1001713" y="2633663"/>
          <a:ext cx="5105400" cy="1044575"/>
        </p:xfrm>
        <a:graphic>
          <a:graphicData uri="http://schemas.openxmlformats.org/presentationml/2006/ole">
            <p:oleObj spid="_x0000_s885765" name="Equation" r:id="rId4" imgW="1676400" imgH="342900" progId="Equation.3">
              <p:embed/>
            </p:oleObj>
          </a:graphicData>
        </a:graphic>
      </p:graphicFrame>
      <p:sp>
        <p:nvSpPr>
          <p:cNvPr id="885766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7" name="Object 7"/>
          <p:cNvGraphicFramePr>
            <a:graphicFrameLocks noChangeAspect="1"/>
          </p:cNvGraphicFramePr>
          <p:nvPr/>
        </p:nvGraphicFramePr>
        <p:xfrm>
          <a:off x="434975" y="5230813"/>
          <a:ext cx="8594725" cy="935037"/>
        </p:xfrm>
        <a:graphic>
          <a:graphicData uri="http://schemas.openxmlformats.org/presentationml/2006/ole">
            <p:oleObj spid="_x0000_s885767" name="Equation" r:id="rId5" imgW="3505200" imgH="3810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5EFAD-2653-4446-B2AE-8ED11DEC6E32}" type="slidenum">
              <a:rPr lang="en-US"/>
              <a:pPr/>
              <a:t>26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И</a:t>
            </a:r>
            <a:r>
              <a:rPr lang="it-IT"/>
              <a:t>мамо две формуле за </a:t>
            </a:r>
            <a:r>
              <a:rPr lang="sr-Cyrl-CS"/>
              <a:t>варијансу</a:t>
            </a:r>
            <a:r>
              <a:rPr lang="it-IT"/>
              <a:t>:</a:t>
            </a:r>
            <a:endParaRPr lang="sr-Cyrl-CS"/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r-Cyrl-CS"/>
              <a:t>К</a:t>
            </a:r>
            <a:r>
              <a:rPr lang="it-IT"/>
              <a:t>ористећи другу формулу за девет посматрања, имамо:</a:t>
            </a:r>
            <a:endParaRPr lang="sr-Cyrl-CS"/>
          </a:p>
          <a:p>
            <a:endParaRPr lang="sr-Latn-CS"/>
          </a:p>
        </p:txBody>
      </p:sp>
      <p:sp>
        <p:nvSpPr>
          <p:cNvPr id="887812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3" name="Object 5"/>
          <p:cNvGraphicFramePr>
            <a:graphicFrameLocks noChangeAspect="1"/>
          </p:cNvGraphicFramePr>
          <p:nvPr/>
        </p:nvGraphicFramePr>
        <p:xfrm>
          <a:off x="927100" y="2238375"/>
          <a:ext cx="3101975" cy="852488"/>
        </p:xfrm>
        <a:graphic>
          <a:graphicData uri="http://schemas.openxmlformats.org/presentationml/2006/ole">
            <p:oleObj spid="_x0000_s887813" name="Equation" r:id="rId4" imgW="1244600" imgH="342900" progId="Equation.3">
              <p:embed/>
            </p:oleObj>
          </a:graphicData>
        </a:graphic>
      </p:graphicFrame>
      <p:sp>
        <p:nvSpPr>
          <p:cNvPr id="887814" name="Rectangle 6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5" name="Object 7"/>
          <p:cNvGraphicFramePr>
            <a:graphicFrameLocks noChangeAspect="1"/>
          </p:cNvGraphicFramePr>
          <p:nvPr/>
        </p:nvGraphicFramePr>
        <p:xfrm>
          <a:off x="885825" y="3340100"/>
          <a:ext cx="3098800" cy="1081088"/>
        </p:xfrm>
        <a:graphic>
          <a:graphicData uri="http://schemas.openxmlformats.org/presentationml/2006/ole">
            <p:oleObj spid="_x0000_s887815" name="Equation" r:id="rId5" imgW="1637589" imgH="571252" progId="Equation.3">
              <p:embed/>
            </p:oleObj>
          </a:graphicData>
        </a:graphic>
      </p:graphicFrame>
      <p:sp>
        <p:nvSpPr>
          <p:cNvPr id="887816" name="Rectangle 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7" name="Object 9"/>
          <p:cNvGraphicFramePr>
            <a:graphicFrameLocks noChangeAspect="1"/>
          </p:cNvGraphicFramePr>
          <p:nvPr/>
        </p:nvGraphicFramePr>
        <p:xfrm>
          <a:off x="955675" y="5495925"/>
          <a:ext cx="5259388" cy="873125"/>
        </p:xfrm>
        <a:graphic>
          <a:graphicData uri="http://schemas.openxmlformats.org/presentationml/2006/ole">
            <p:oleObj spid="_x0000_s887817" name="Equation" r:id="rId6" imgW="2349500" imgH="3937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A9D5-ED52-499D-99A1-AF16451B144A}" type="slidenum">
              <a:rPr lang="en-US"/>
              <a:pPr/>
              <a:t>27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Стандардно одступање (standard deviation)</a:t>
            </a:r>
            <a:r>
              <a:rPr lang="sr-Latn-CS" sz="3600"/>
              <a:t> 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Kвадратни корен </a:t>
            </a:r>
            <a:r>
              <a:rPr lang="sr-Cyrl-CS"/>
              <a:t>варијансе </a:t>
            </a:r>
            <a:r>
              <a:rPr lang="sv-SE"/>
              <a:t>назива се </a:t>
            </a:r>
            <a:r>
              <a:rPr lang="sv-SE" b="1"/>
              <a:t>стандардно</a:t>
            </a:r>
            <a:r>
              <a:rPr lang="sv-SE"/>
              <a:t> </a:t>
            </a:r>
            <a:r>
              <a:rPr lang="sv-SE" b="1"/>
              <a:t>одступање</a:t>
            </a:r>
            <a:r>
              <a:rPr lang="sr-Cyrl-CS"/>
              <a:t> (</a:t>
            </a:r>
            <a:r>
              <a:rPr lang="sr-Latn-CS" b="1"/>
              <a:t>standard deviation</a:t>
            </a:r>
            <a:r>
              <a:rPr lang="sr-Cyrl-CS"/>
              <a:t>)</a:t>
            </a:r>
            <a:r>
              <a:rPr lang="sv-SE"/>
              <a:t>, обично </a:t>
            </a:r>
            <a:r>
              <a:rPr lang="sr-Cyrl-CS"/>
              <a:t>се </a:t>
            </a:r>
            <a:r>
              <a:rPr lang="sv-SE"/>
              <a:t>означ</a:t>
            </a:r>
            <a:r>
              <a:rPr lang="sr-Cyrl-CS"/>
              <a:t>ава са </a:t>
            </a:r>
            <a:r>
              <a:rPr lang="sv-SE" i="1"/>
              <a:t>s</a:t>
            </a:r>
            <a:endParaRPr lang="sr-Cyrl-CS"/>
          </a:p>
          <a:p>
            <a:endParaRPr lang="sr-Latn-CS"/>
          </a:p>
        </p:txBody>
      </p:sp>
      <p:sp>
        <p:nvSpPr>
          <p:cNvPr id="889860" name="Rectangle 4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9861" name="Object 5"/>
          <p:cNvGraphicFramePr>
            <a:graphicFrameLocks noChangeAspect="1"/>
          </p:cNvGraphicFramePr>
          <p:nvPr/>
        </p:nvGraphicFramePr>
        <p:xfrm>
          <a:off x="849313" y="3432175"/>
          <a:ext cx="6319837" cy="1350963"/>
        </p:xfrm>
        <a:graphic>
          <a:graphicData uri="http://schemas.openxmlformats.org/presentationml/2006/ole">
            <p:oleObj spid="_x0000_s889861" name="Equation" r:id="rId4" imgW="2895600" imgH="6223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1A718-8559-4106-92B4-18BF80354315}" type="slidenum">
              <a:rPr lang="en-US"/>
              <a:pPr/>
              <a:t>28</a:t>
            </a:fld>
            <a:endParaRPr lang="en-US"/>
          </a:p>
        </p:txBody>
      </p:sp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Стандардно одступање (standard deviation)</a:t>
            </a:r>
            <a:endParaRPr lang="sr-Latn-CS" sz="3600"/>
          </a:p>
        </p:txBody>
      </p:sp>
      <p:graphicFrame>
        <p:nvGraphicFramePr>
          <p:cNvPr id="89190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74638" y="1525588"/>
          <a:ext cx="4587875" cy="4579937"/>
        </p:xfrm>
        <a:graphic>
          <a:graphicData uri="http://schemas.openxmlformats.org/presentationml/2006/ole">
            <p:oleObj spid="_x0000_s891907" name="Document" r:id="rId4" imgW="5919056" imgH="5910951" progId="Word.Document.8">
              <p:embed/>
            </p:oleObj>
          </a:graphicData>
        </a:graphic>
      </p:graphicFrame>
      <p:graphicFrame>
        <p:nvGraphicFramePr>
          <p:cNvPr id="89190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125913" y="1735138"/>
          <a:ext cx="5018087" cy="4529137"/>
        </p:xfrm>
        <a:graphic>
          <a:graphicData uri="http://schemas.openxmlformats.org/presentationml/2006/ole">
            <p:oleObj spid="_x0000_s891908" name="Document" r:id="rId5" imgW="5919056" imgH="5342535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3420-3885-4F3C-951C-2CDA69494046}" type="slidenum">
              <a:rPr lang="en-US"/>
              <a:pPr/>
              <a:t>29</a:t>
            </a:fld>
            <a:endParaRPr lang="en-US"/>
          </a:p>
        </p:txBody>
      </p:sp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Стандардно одступање (standard deviation)</a:t>
            </a:r>
            <a:endParaRPr lang="sr-Latn-CS" sz="3600"/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en-GB"/>
              <a:t>Стандардно</a:t>
            </a:r>
            <a:r>
              <a:rPr lang="sr-Cyrl-CS"/>
              <a:t> одступање је</a:t>
            </a:r>
          </a:p>
          <a:p>
            <a:endParaRPr lang="sr-Latn-CS"/>
          </a:p>
        </p:txBody>
      </p:sp>
      <p:sp>
        <p:nvSpPr>
          <p:cNvPr id="893956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57" name="Object 5"/>
          <p:cNvGraphicFramePr>
            <a:graphicFrameLocks noChangeAspect="1"/>
          </p:cNvGraphicFramePr>
          <p:nvPr/>
        </p:nvGraphicFramePr>
        <p:xfrm>
          <a:off x="400050" y="1792288"/>
          <a:ext cx="8748713" cy="793750"/>
        </p:xfrm>
        <a:graphic>
          <a:graphicData uri="http://schemas.openxmlformats.org/presentationml/2006/ole">
            <p:oleObj spid="_x0000_s893957" name="Equation" r:id="rId4" imgW="4724400" imgH="431800" progId="Equation.3">
              <p:embed/>
            </p:oleObj>
          </a:graphicData>
        </a:graphic>
      </p:graphicFrame>
      <p:sp>
        <p:nvSpPr>
          <p:cNvPr id="893958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59" name="Object 7"/>
          <p:cNvGraphicFramePr>
            <a:graphicFrameLocks noChangeAspect="1"/>
          </p:cNvGraphicFramePr>
          <p:nvPr/>
        </p:nvGraphicFramePr>
        <p:xfrm>
          <a:off x="771525" y="2917825"/>
          <a:ext cx="4654550" cy="722313"/>
        </p:xfrm>
        <a:graphic>
          <a:graphicData uri="http://schemas.openxmlformats.org/presentationml/2006/ole">
            <p:oleObj spid="_x0000_s893959" name="Equation" r:id="rId5" imgW="2209800" imgH="342900" progId="Equation.3">
              <p:embed/>
            </p:oleObj>
          </a:graphicData>
        </a:graphic>
      </p:graphicFrame>
      <p:sp>
        <p:nvSpPr>
          <p:cNvPr id="8939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61" name="Object 9"/>
          <p:cNvGraphicFramePr>
            <a:graphicFrameLocks noChangeAspect="1"/>
          </p:cNvGraphicFramePr>
          <p:nvPr/>
        </p:nvGraphicFramePr>
        <p:xfrm>
          <a:off x="1203325" y="4714875"/>
          <a:ext cx="4113213" cy="681038"/>
        </p:xfrm>
        <a:graphic>
          <a:graphicData uri="http://schemas.openxmlformats.org/presentationml/2006/ole">
            <p:oleObj spid="_x0000_s893961" name="Equation" r:id="rId6" imgW="1435100" imgH="2413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332-3BF2-48EA-B01B-16A0EC88AA69}" type="slidenum">
              <a:rPr lang="en-US"/>
              <a:pPr/>
              <a:t>3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Серумски холестерол код деце која су у сродству са породичним увећаним холестеролом</a:t>
            </a:r>
            <a:r>
              <a:rPr lang="sr-Cyrl-CS" sz="2600"/>
              <a:t> - дво</a:t>
            </a:r>
            <a:r>
              <a:rPr lang="it-IT" sz="2600"/>
              <a:t>модална </a:t>
            </a:r>
            <a:r>
              <a:rPr lang="sr-Cyrl-CS" sz="2600"/>
              <a:t>расподела</a:t>
            </a:r>
            <a:r>
              <a:rPr lang="sr-Latn-CS" sz="2600"/>
              <a:t> 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0708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2563" y="1384300"/>
            <a:ext cx="6559550" cy="4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CDD2-D273-4E78-B6C7-54C4E50D7722}" type="slidenum">
              <a:rPr lang="en-US"/>
              <a:pPr/>
              <a:t>30</a:t>
            </a:fld>
            <a:endParaRPr lang="en-US"/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/>
              <a:t>Хистограми FEV1 и триглицерида са средином и стандардним одступањем</a:t>
            </a:r>
            <a:r>
              <a:rPr lang="sr-Latn-CS" sz="3200"/>
              <a:t> </a:t>
            </a:r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96004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650" y="1979613"/>
            <a:ext cx="8921750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A13-EAF1-4B8A-A3B1-719082D26807}" type="slidenum">
              <a:rPr lang="en-US"/>
              <a:pPr/>
              <a:t>4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/>
              <a:t>Mерења серумских триглицерида у крви из пупчане врпце 282 беб</a:t>
            </a:r>
            <a:r>
              <a:rPr lang="sr-Cyrl-CS" sz="3600"/>
              <a:t>е</a:t>
            </a:r>
            <a:r>
              <a:rPr lang="sr-Latn-CS" sz="3600"/>
              <a:t> </a:t>
            </a:r>
          </a:p>
        </p:txBody>
      </p:sp>
      <p:graphicFrame>
        <p:nvGraphicFramePr>
          <p:cNvPr id="842755" name="Object 3"/>
          <p:cNvGraphicFramePr>
            <a:graphicFrameLocks noChangeAspect="1"/>
          </p:cNvGraphicFramePr>
          <p:nvPr>
            <p:ph idx="1"/>
          </p:nvPr>
        </p:nvGraphicFramePr>
        <p:xfrm>
          <a:off x="2530475" y="1311275"/>
          <a:ext cx="3783013" cy="5132388"/>
        </p:xfrm>
        <a:graphic>
          <a:graphicData uri="http://schemas.openxmlformats.org/presentationml/2006/ole">
            <p:oleObj spid="_x0000_s842755" name="Document" r:id="rId4" imgW="6352736" imgH="861983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B4A-9866-4AC2-A198-A0A3B0298892}" type="slidenum">
              <a:rPr lang="en-US"/>
              <a:pPr/>
              <a:t>5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/>
              <a:t>Серумски триглицериди у крви из пупчане врпце 282 бебе </a:t>
            </a:r>
            <a:endParaRPr lang="sr-Latn-CS" sz="3600"/>
          </a:p>
        </p:txBody>
      </p:sp>
      <p:pic>
        <p:nvPicPr>
          <p:cNvPr id="844803" name="Picture 3" descr="Slika 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84275" y="1384300"/>
            <a:ext cx="6700838" cy="50212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EA50-B111-4C76-B082-01D458534D0A}" type="slidenum">
              <a:rPr lang="en-US"/>
              <a:pPr/>
              <a:t>6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/>
              <a:t>Раздобље трудноће по рођењу за 1749 порођаја у болници</a:t>
            </a:r>
            <a:r>
              <a:rPr lang="sr-Latn-CS" sz="3200"/>
              <a:t> St. George's </a:t>
            </a:r>
          </a:p>
        </p:txBody>
      </p:sp>
      <p:pic>
        <p:nvPicPr>
          <p:cNvPr id="846851" name="Picture 3" descr="Slika 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0950" y="1441450"/>
            <a:ext cx="6486525" cy="49276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EF21-4391-4A7D-AFC4-7DFCBEE0B8A0}" type="slidenum">
              <a:rPr lang="en-US"/>
              <a:pPr/>
              <a:t>7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Медијане </a:t>
            </a:r>
            <a:r>
              <a:rPr lang="en-GB"/>
              <a:t>и квантили</a:t>
            </a:r>
            <a:r>
              <a:rPr lang="sr-Latn-CS"/>
              <a:t> 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/>
              <a:t>Kвантили</a:t>
            </a:r>
            <a:r>
              <a:rPr lang="sr-Cyrl-CS"/>
              <a:t> (</a:t>
            </a:r>
            <a:r>
              <a:rPr lang="sr-Latn-CS" b="1"/>
              <a:t>quantiles</a:t>
            </a:r>
            <a:r>
              <a:rPr lang="sr-Cyrl-CS"/>
              <a:t>) </a:t>
            </a:r>
            <a:r>
              <a:rPr lang="it-IT"/>
              <a:t>су вредности које деле расподелу тако да има дату пропорцију посматрања испод квантила</a:t>
            </a:r>
            <a:endParaRPr lang="sr-Latn-CS"/>
          </a:p>
          <a:p>
            <a:r>
              <a:rPr lang="sr-Cyrl-CS" b="1"/>
              <a:t>Медијана </a:t>
            </a:r>
            <a:r>
              <a:rPr lang="sr-Cyrl-CS"/>
              <a:t>(</a:t>
            </a:r>
            <a:r>
              <a:rPr lang="sr-Latn-CS" b="1"/>
              <a:t>median</a:t>
            </a:r>
            <a:r>
              <a:rPr lang="sr-Cyrl-CS"/>
              <a:t>) или </a:t>
            </a:r>
            <a:r>
              <a:rPr lang="it-IT"/>
              <a:t>вредност средњег члана је централна вредност расподеле</a:t>
            </a:r>
            <a:endParaRPr lang="sr-Latn-CS"/>
          </a:p>
          <a:p>
            <a:pPr lvl="1"/>
            <a:r>
              <a:rPr lang="it-IT"/>
              <a:t>пола </a:t>
            </a:r>
            <a:r>
              <a:rPr lang="sr-Cyrl-CS"/>
              <a:t>тачака је </a:t>
            </a:r>
            <a:r>
              <a:rPr lang="it-IT"/>
              <a:t>мање од или једнако њој, </a:t>
            </a:r>
            <a:r>
              <a:rPr lang="sr-Cyrl-CS"/>
              <a:t>и </a:t>
            </a:r>
            <a:r>
              <a:rPr lang="it-IT"/>
              <a:t>пола је веће </a:t>
            </a:r>
            <a:r>
              <a:rPr lang="sr-Cyrl-CS"/>
              <a:t>од ње </a:t>
            </a:r>
            <a:r>
              <a:rPr lang="it-IT"/>
              <a:t>или јој је једнако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932-DA34-4DA3-A88B-12145A4A3745}" type="slidenum">
              <a:rPr lang="en-US"/>
              <a:pPr/>
              <a:t>8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401050" cy="4725988"/>
          </a:xfrm>
        </p:spPr>
        <p:txBody>
          <a:bodyPr/>
          <a:lstStyle/>
          <a:p>
            <a:r>
              <a:rPr lang="sr-Cyrl-CS" sz="2200"/>
              <a:t>ЗА </a:t>
            </a:r>
            <a:r>
              <a:rPr lang="sr-Latn-CS" sz="2200"/>
              <a:t>FEV</a:t>
            </a:r>
            <a:r>
              <a:rPr lang="sr-Cyrl-CS" sz="2200"/>
              <a:t>1 податке м</a:t>
            </a:r>
            <a:r>
              <a:rPr lang="it-IT" sz="2200"/>
              <a:t>едијана је </a:t>
            </a:r>
            <a:r>
              <a:rPr lang="sr-Cyrl-CS" sz="2200"/>
              <a:t>4</a:t>
            </a:r>
            <a:r>
              <a:rPr lang="it-IT" sz="2200"/>
              <a:t>.1, 29-</a:t>
            </a:r>
            <a:r>
              <a:rPr lang="sr-Cyrl-CS" sz="2200"/>
              <a:t>т</a:t>
            </a:r>
            <a:r>
              <a:rPr lang="it-IT" sz="2200"/>
              <a:t>а вредност</a:t>
            </a:r>
            <a:endParaRPr lang="sr-Cyrl-CS" sz="2200"/>
          </a:p>
          <a:p>
            <a:r>
              <a:rPr lang="it-IT" sz="2200"/>
              <a:t>Aко имамо </a:t>
            </a:r>
            <a:r>
              <a:rPr lang="sr-Cyrl-CS" sz="2200"/>
              <a:t>под</a:t>
            </a:r>
            <a:r>
              <a:rPr lang="it-IT" sz="2200"/>
              <a:t>једнак број тачака, бирамо вредност на пола пута између две централне вредности</a:t>
            </a:r>
            <a:endParaRPr lang="sr-Latn-CS" sz="2200"/>
          </a:p>
        </p:txBody>
      </p:sp>
      <p:graphicFrame>
        <p:nvGraphicFramePr>
          <p:cNvPr id="85094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055688" y="2711450"/>
          <a:ext cx="7840662" cy="3729038"/>
        </p:xfrm>
        <a:graphic>
          <a:graphicData uri="http://schemas.openxmlformats.org/presentationml/2006/ole">
            <p:oleObj spid="_x0000_s850948" name="Document" r:id="rId4" imgW="6510242" imgH="330646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9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58CA-FEEA-42AB-8E32-7CC52613887D}" type="slidenum">
              <a:rPr lang="en-US"/>
              <a:pPr/>
              <a:t>9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600"/>
              <a:t>Имамо </a:t>
            </a:r>
            <a:r>
              <a:rPr lang="it-IT" sz="2600" i="1"/>
              <a:t>n</a:t>
            </a:r>
            <a:r>
              <a:rPr lang="it-IT" sz="2600"/>
              <a:t> уређен</a:t>
            </a:r>
            <a:r>
              <a:rPr lang="sr-Cyrl-CS" sz="2600"/>
              <a:t>их </a:t>
            </a:r>
            <a:r>
              <a:rPr lang="it-IT" sz="2600"/>
              <a:t>посматрања која деле скалу на </a:t>
            </a:r>
            <a:r>
              <a:rPr lang="sr-Latn-CS" sz="2600" i="1"/>
              <a:t>n</a:t>
            </a:r>
            <a:r>
              <a:rPr lang="it-IT" sz="2600"/>
              <a:t> + 1 делова</a:t>
            </a:r>
            <a:endParaRPr lang="sr-Cyrl-CS" sz="2600"/>
          </a:p>
          <a:p>
            <a:r>
              <a:rPr lang="it-IT" sz="2600"/>
              <a:t>Пропорција расподеле која лежи испод</a:t>
            </a:r>
            <a:r>
              <a:rPr lang="it-IT" sz="2600" i="1"/>
              <a:t> </a:t>
            </a:r>
            <a:r>
              <a:rPr lang="sr-Latn-CS" sz="2600" i="1"/>
              <a:t>i</a:t>
            </a:r>
            <a:r>
              <a:rPr lang="sr-Cyrl-CS" sz="2600"/>
              <a:t>-тог </a:t>
            </a:r>
            <a:r>
              <a:rPr lang="it-IT" sz="2600"/>
              <a:t>посматрања процењује се </a:t>
            </a:r>
            <a:r>
              <a:rPr lang="sr-Cyrl-CS" sz="2600"/>
              <a:t>преко </a:t>
            </a:r>
            <a:r>
              <a:rPr lang="sr-Latn-CS" sz="2600"/>
              <a:t>i/(n+1)</a:t>
            </a:r>
            <a:endParaRPr lang="sr-Cyrl-CS" sz="2600"/>
          </a:p>
          <a:p>
            <a:r>
              <a:rPr lang="it-IT" sz="2600"/>
              <a:t>Поставили смо </a:t>
            </a:r>
            <a:r>
              <a:rPr lang="sr-Cyrl-CS" sz="2600"/>
              <a:t>да је </a:t>
            </a:r>
            <a:r>
              <a:rPr lang="it-IT" sz="2600"/>
              <a:t>ово једнако q и добили</a:t>
            </a:r>
            <a:r>
              <a:rPr lang="sr-Latn-CS" sz="2600"/>
              <a:t> da je</a:t>
            </a:r>
            <a:r>
              <a:rPr lang="it-IT" sz="2600"/>
              <a:t> </a:t>
            </a:r>
            <a:r>
              <a:rPr lang="sr-Latn-CS" sz="2600" i="1"/>
              <a:t>i</a:t>
            </a:r>
            <a:r>
              <a:rPr lang="sr-Latn-CS" sz="2600"/>
              <a:t> = </a:t>
            </a:r>
            <a:r>
              <a:rPr lang="sr-Latn-CS" sz="2600" i="1"/>
              <a:t>q</a:t>
            </a:r>
            <a:r>
              <a:rPr lang="sr-Cyrl-CS" sz="2600" i="1"/>
              <a:t> </a:t>
            </a:r>
            <a:r>
              <a:rPr lang="sr-Latn-CS" sz="2600"/>
              <a:t>(</a:t>
            </a:r>
            <a:r>
              <a:rPr lang="sr-Latn-CS" sz="2600" i="1"/>
              <a:t>n</a:t>
            </a:r>
            <a:r>
              <a:rPr lang="sr-Latn-CS" sz="2600"/>
              <a:t> + 1)</a:t>
            </a:r>
          </a:p>
          <a:p>
            <a:r>
              <a:rPr lang="sv-SE" sz="2600"/>
              <a:t>Aко је </a:t>
            </a:r>
            <a:r>
              <a:rPr lang="sr-Latn-CS" sz="2600" i="1"/>
              <a:t>i</a:t>
            </a:r>
            <a:r>
              <a:rPr lang="sv-SE" sz="2600"/>
              <a:t> цео број,</a:t>
            </a:r>
            <a:r>
              <a:rPr lang="sv-SE" sz="2600" i="1"/>
              <a:t> </a:t>
            </a:r>
            <a:r>
              <a:rPr lang="sr-Latn-CS" sz="2600" i="1"/>
              <a:t>i</a:t>
            </a:r>
            <a:r>
              <a:rPr lang="sr-Cyrl-CS" sz="2600"/>
              <a:t>-то </a:t>
            </a:r>
            <a:r>
              <a:rPr lang="sv-SE" sz="2600"/>
              <a:t>посматрање је жељена процена квантил</a:t>
            </a:r>
            <a:r>
              <a:rPr lang="sr-Cyrl-CS" sz="2600"/>
              <a:t>а</a:t>
            </a:r>
            <a:endParaRPr lang="sr-Latn-CS" sz="2600"/>
          </a:p>
          <a:p>
            <a:r>
              <a:rPr lang="sv-SE" sz="2600"/>
              <a:t>Aко није, нека је</a:t>
            </a:r>
            <a:r>
              <a:rPr lang="sv-SE" sz="2600" i="1"/>
              <a:t> ј</a:t>
            </a:r>
            <a:r>
              <a:rPr lang="sv-SE" sz="2600"/>
              <a:t> целобројни део </a:t>
            </a:r>
            <a:r>
              <a:rPr lang="sr-Latn-CS" sz="2600" i="1"/>
              <a:t>i</a:t>
            </a:r>
            <a:r>
              <a:rPr lang="sv-SE" sz="2600"/>
              <a:t>, део пре децималног зареза</a:t>
            </a:r>
            <a:r>
              <a:rPr lang="sr-Latn-CS" sz="2600"/>
              <a:t>. </a:t>
            </a:r>
            <a:r>
              <a:rPr lang="sv-SE" sz="2600"/>
              <a:t>Kвантил </a:t>
            </a:r>
            <a:r>
              <a:rPr lang="sr-Latn-CS" sz="2600"/>
              <a:t>se </a:t>
            </a:r>
            <a:r>
              <a:rPr lang="sr-Cyrl-CS" sz="2600"/>
              <a:t>пр</a:t>
            </a:r>
            <a:r>
              <a:rPr lang="sv-SE" sz="2600"/>
              <a:t>оцењује помоћу</a:t>
            </a:r>
            <a:endParaRPr lang="sr-Latn-CS" sz="2600"/>
          </a:p>
        </p:txBody>
      </p:sp>
      <p:sp>
        <p:nvSpPr>
          <p:cNvPr id="8529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529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2998" name="Object 6"/>
          <p:cNvGraphicFramePr>
            <a:graphicFrameLocks noChangeAspect="1"/>
          </p:cNvGraphicFramePr>
          <p:nvPr/>
        </p:nvGraphicFramePr>
        <p:xfrm>
          <a:off x="2417763" y="5838825"/>
          <a:ext cx="3086100" cy="487363"/>
        </p:xfrm>
        <a:graphic>
          <a:graphicData uri="http://schemas.openxmlformats.org/presentationml/2006/ole">
            <p:oleObj spid="_x0000_s852998" name="Equation" r:id="rId4" imgW="1269449" imgH="203112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197</TotalTime>
  <Words>1520</Words>
  <Application>Microsoft Office PowerPoint</Application>
  <PresentationFormat>On-screen Show (4:3)</PresentationFormat>
  <Paragraphs>228</Paragraphs>
  <Slides>30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FIT slajd predavanja</vt:lpstr>
      <vt:lpstr>Document</vt:lpstr>
      <vt:lpstr>Equation</vt:lpstr>
      <vt:lpstr>      СУМИРАЊЕ</vt:lpstr>
      <vt:lpstr>Хистограм FEV1 (расподела учесталости облика која се често може видети у медицинским подацима – једномодална расподела )</vt:lpstr>
      <vt:lpstr>Серумски холестерол код деце која су у сродству са породичним увећаним холестеролом - двомодална расподела </vt:lpstr>
      <vt:lpstr>Mерења серумских триглицерида у крви из пупчане врпце 282 бебе </vt:lpstr>
      <vt:lpstr>Серумски триглицериди у крви из пупчане врпце 282 бебе </vt:lpstr>
      <vt:lpstr>Раздобље трудноће по рођењу за 1749 порођаја у болници St. George's </vt:lpstr>
      <vt:lpstr>Медијане и квантили </vt:lpstr>
      <vt:lpstr>Медијане и квантили</vt:lpstr>
      <vt:lpstr>Медијане и квантили</vt:lpstr>
      <vt:lpstr>Медијане и квантили</vt:lpstr>
      <vt:lpstr>Медијане и квантили</vt:lpstr>
      <vt:lpstr>Медијане и квантили</vt:lpstr>
      <vt:lpstr>Дијаграм кутије и бркова за FEV1 и за серумске триглицериде </vt:lpstr>
      <vt:lpstr>Box plot приказује приближно симетричне променљиве у четири групе, уз удаљену тачку </vt:lpstr>
      <vt:lpstr>Средина (mean) </vt:lpstr>
      <vt:lpstr>Средина (mean)</vt:lpstr>
      <vt:lpstr>Средина (mean)</vt:lpstr>
      <vt:lpstr>Средина (mean)</vt:lpstr>
      <vt:lpstr>Варијанса, опсег и опсег међуквартила 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Стандардно одступање (standard deviation) </vt:lpstr>
      <vt:lpstr>Стандардно одступање (standard deviation)</vt:lpstr>
      <vt:lpstr>Стандардно одступање (standard deviation)</vt:lpstr>
      <vt:lpstr>Хистограми FEV1 и триглицерида са средином и стандардним одступањем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197</cp:revision>
  <dcterms:created xsi:type="dcterms:W3CDTF">2006-09-26T20:52:51Z</dcterms:created>
  <dcterms:modified xsi:type="dcterms:W3CDTF">2017-09-14T20:38:42Z</dcterms:modified>
</cp:coreProperties>
</file>